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257" r:id="rId4"/>
    <p:sldId id="267" r:id="rId5"/>
    <p:sldId id="266" r:id="rId6"/>
    <p:sldId id="269" r:id="rId7"/>
    <p:sldId id="270" r:id="rId8"/>
    <p:sldId id="271" r:id="rId9"/>
    <p:sldId id="268" r:id="rId10"/>
    <p:sldId id="259" r:id="rId11"/>
    <p:sldId id="260" r:id="rId12"/>
    <p:sldId id="261" r:id="rId13"/>
    <p:sldId id="264" r:id="rId14"/>
    <p:sldId id="262" r:id="rId15"/>
    <p:sldId id="263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1" d="100"/>
          <a:sy n="111" d="100"/>
        </p:scale>
        <p:origin x="-9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A256-C31C-4710-8D55-E7A82B36BF7E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91D1-7567-4FAC-895B-FFDE6FBB351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A256-C31C-4710-8D55-E7A82B36BF7E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91D1-7567-4FAC-895B-FFDE6FBB35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A256-C31C-4710-8D55-E7A82B36BF7E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91D1-7567-4FAC-895B-FFDE6FBB35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A256-C31C-4710-8D55-E7A82B36BF7E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91D1-7567-4FAC-895B-FFDE6FBB35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A256-C31C-4710-8D55-E7A82B36BF7E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91D1-7567-4FAC-895B-FFDE6FBB35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A256-C31C-4710-8D55-E7A82B36BF7E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91D1-7567-4FAC-895B-FFDE6FBB35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A256-C31C-4710-8D55-E7A82B36BF7E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91D1-7567-4FAC-895B-FFDE6FBB35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A256-C31C-4710-8D55-E7A82B36BF7E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91D1-7567-4FAC-895B-FFDE6FBB35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A256-C31C-4710-8D55-E7A82B36BF7E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91D1-7567-4FAC-895B-FFDE6FBB35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A256-C31C-4710-8D55-E7A82B36BF7E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91D1-7567-4FAC-895B-FFDE6FBB351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698A256-C31C-4710-8D55-E7A82B36BF7E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8E491D1-7567-4FAC-895B-FFDE6FBB35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698A256-C31C-4710-8D55-E7A82B36BF7E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8E491D1-7567-4FAC-895B-FFDE6FBB35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Brent.MacAloney@noa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Storm Data Modernization Overview Webinar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276671"/>
            <a:ext cx="57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Brent MacAloney</a:t>
            </a:r>
          </a:p>
          <a:p>
            <a:r>
              <a:rPr lang="en-US" sz="2400" b="1" dirty="0" smtClean="0"/>
              <a:t>Storm Data Program Manager</a:t>
            </a:r>
          </a:p>
          <a:p>
            <a:r>
              <a:rPr lang="en-US" sz="2400" b="1" dirty="0" smtClean="0"/>
              <a:t>Performance and Evaluation Branch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363626" y="5791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Tuesday</a:t>
            </a:r>
          </a:p>
          <a:p>
            <a:r>
              <a:rPr lang="en-US" b="1" dirty="0" smtClean="0"/>
              <a:t>June 2</a:t>
            </a:r>
            <a:r>
              <a:rPr lang="en-US" b="1" baseline="30000" dirty="0" smtClean="0"/>
              <a:t>nd</a:t>
            </a:r>
            <a:r>
              <a:rPr lang="en-US" b="1" dirty="0" smtClean="0"/>
              <a:t>, 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4508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Entry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High resolution convective weather events</a:t>
            </a:r>
          </a:p>
          <a:p>
            <a:pPr lvl="1"/>
            <a:r>
              <a:rPr lang="en-US" dirty="0"/>
              <a:t>Using </a:t>
            </a:r>
            <a:r>
              <a:rPr lang="en-US" dirty="0" smtClean="0"/>
              <a:t>entry </a:t>
            </a:r>
            <a:r>
              <a:rPr lang="en-US" dirty="0"/>
              <a:t>of events similar to DAT program</a:t>
            </a:r>
          </a:p>
          <a:p>
            <a:pPr lvl="1"/>
            <a:r>
              <a:rPr lang="en-US" dirty="0"/>
              <a:t>Damage/fatality/injury information along track</a:t>
            </a:r>
          </a:p>
          <a:p>
            <a:pPr lvl="1"/>
            <a:r>
              <a:rPr lang="en-US" dirty="0"/>
              <a:t>Width and intensity along track</a:t>
            </a:r>
          </a:p>
          <a:p>
            <a:pPr lvl="1"/>
            <a:r>
              <a:rPr lang="en-US" dirty="0"/>
              <a:t>Photo evidence along track</a:t>
            </a:r>
          </a:p>
          <a:p>
            <a:pPr lvl="1"/>
            <a:r>
              <a:rPr lang="en-US" dirty="0"/>
              <a:t>No need to break events up into county-based </a:t>
            </a:r>
            <a:r>
              <a:rPr lang="en-US" dirty="0" smtClean="0"/>
              <a:t>segments</a:t>
            </a:r>
          </a:p>
          <a:p>
            <a:pPr lvl="1"/>
            <a:r>
              <a:rPr lang="en-US" dirty="0" smtClean="0"/>
              <a:t>Source </a:t>
            </a:r>
            <a:r>
              <a:rPr lang="en-US" dirty="0"/>
              <a:t>of estimates for event magnitude</a:t>
            </a:r>
          </a:p>
        </p:txBody>
      </p:sp>
    </p:spTree>
    <p:extLst>
      <p:ext uri="{BB962C8B-B14F-4D97-AF65-F5344CB8AC3E}">
        <p14:creationId xmlns:p14="http://schemas.microsoft.com/office/powerpoint/2010/main" val="289000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Entry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No need to break up events spanning two or more months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Events like Drought can be labeled as ongoing</a:t>
            </a:r>
          </a:p>
          <a:p>
            <a:pPr marL="457200" lvl="1" indent="0">
              <a:buNone/>
            </a:pPr>
            <a:endParaRPr lang="en-US" dirty="0"/>
          </a:p>
          <a:p>
            <a:pPr lvl="0"/>
            <a:r>
              <a:rPr lang="en-US" dirty="0" smtClean="0"/>
              <a:t>Users will draw </a:t>
            </a:r>
            <a:r>
              <a:rPr lang="en-US" dirty="0"/>
              <a:t>impacted area for non-convective events.  </a:t>
            </a:r>
            <a:endParaRPr lang="en-US" dirty="0" smtClean="0"/>
          </a:p>
          <a:p>
            <a:pPr lvl="1"/>
            <a:r>
              <a:rPr lang="en-US" dirty="0" smtClean="0"/>
              <a:t>No </a:t>
            </a:r>
            <a:r>
              <a:rPr lang="en-US" dirty="0"/>
              <a:t>need to break up into zone-based </a:t>
            </a:r>
            <a:r>
              <a:rPr lang="en-US" dirty="0" smtClean="0"/>
              <a:t>segments</a:t>
            </a:r>
            <a:endParaRPr lang="en-US" dirty="0"/>
          </a:p>
          <a:p>
            <a:pPr lvl="1"/>
            <a:r>
              <a:rPr lang="en-US" dirty="0" smtClean="0"/>
              <a:t>Great for events like winter storm and high wind which impact a large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41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Entry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Storm </a:t>
            </a:r>
            <a:r>
              <a:rPr lang="en-US" dirty="0"/>
              <a:t>system type for convective </a:t>
            </a:r>
            <a:r>
              <a:rPr lang="en-US" dirty="0" smtClean="0"/>
              <a:t>events</a:t>
            </a:r>
          </a:p>
          <a:p>
            <a:pPr lvl="1"/>
            <a:r>
              <a:rPr lang="en-US" dirty="0" smtClean="0"/>
              <a:t>Pulse, super cell, etc.</a:t>
            </a:r>
          </a:p>
          <a:p>
            <a:pPr marL="457200" lvl="1" indent="0">
              <a:buNone/>
            </a:pPr>
            <a:endParaRPr lang="en-US" dirty="0"/>
          </a:p>
          <a:p>
            <a:pPr lvl="0"/>
            <a:r>
              <a:rPr lang="en-US" dirty="0"/>
              <a:t>Multiple source </a:t>
            </a:r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Program currently only allows for the entry of a single source</a:t>
            </a:r>
          </a:p>
        </p:txBody>
      </p:sp>
    </p:spTree>
    <p:extLst>
      <p:ext uri="{BB962C8B-B14F-4D97-AF65-F5344CB8AC3E}">
        <p14:creationId xmlns:p14="http://schemas.microsoft.com/office/powerpoint/2010/main" val="1953202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Entry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Ability to add additional evidence such as radar estimates of EF-scale</a:t>
            </a:r>
          </a:p>
          <a:p>
            <a:pPr lvl="1"/>
            <a:endParaRPr lang="en-US" dirty="0"/>
          </a:p>
          <a:p>
            <a:r>
              <a:rPr lang="en-US" dirty="0" smtClean="0"/>
              <a:t>Higher resolution </a:t>
            </a:r>
            <a:r>
              <a:rPr lang="en-US" dirty="0" err="1" smtClean="0"/>
              <a:t>lat</a:t>
            </a:r>
            <a:r>
              <a:rPr lang="en-US" dirty="0" smtClean="0"/>
              <a:t>/</a:t>
            </a:r>
            <a:r>
              <a:rPr lang="en-US" dirty="0" err="1" smtClean="0"/>
              <a:t>lon</a:t>
            </a:r>
            <a:r>
              <a:rPr lang="en-US" dirty="0" smtClean="0"/>
              <a:t> values</a:t>
            </a:r>
          </a:p>
          <a:p>
            <a:pPr lvl="1"/>
            <a:r>
              <a:rPr lang="en-US" dirty="0" smtClean="0"/>
              <a:t>Currently </a:t>
            </a:r>
            <a:r>
              <a:rPr lang="en-US" dirty="0" err="1" smtClean="0"/>
              <a:t>lat</a:t>
            </a:r>
            <a:r>
              <a:rPr lang="en-US" dirty="0" smtClean="0"/>
              <a:t>/</a:t>
            </a:r>
            <a:r>
              <a:rPr lang="en-US" dirty="0" err="1" smtClean="0"/>
              <a:t>lons</a:t>
            </a:r>
            <a:r>
              <a:rPr lang="en-US" dirty="0" smtClean="0"/>
              <a:t> limited to two values past the decimal point (e.g., 45.73, -90.23)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Event simplification</a:t>
            </a:r>
          </a:p>
          <a:p>
            <a:pPr lvl="1"/>
            <a:r>
              <a:rPr lang="en-US" dirty="0" smtClean="0"/>
              <a:t>High Wind and Strong Winds combined</a:t>
            </a:r>
          </a:p>
          <a:p>
            <a:pPr lvl="1"/>
            <a:r>
              <a:rPr lang="en-US" dirty="0" smtClean="0"/>
              <a:t>Remove “Marine” prefix from events over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86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Overlay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Standard GIS layers (e.g., counties, cities, roads)</a:t>
            </a:r>
          </a:p>
          <a:p>
            <a:pPr lvl="0"/>
            <a:r>
              <a:rPr lang="en-US" dirty="0" smtClean="0"/>
              <a:t>Tracks from DAT program</a:t>
            </a:r>
          </a:p>
          <a:p>
            <a:pPr lvl="0"/>
            <a:r>
              <a:rPr lang="en-US" dirty="0" smtClean="0"/>
              <a:t>Local Storm Reports (LSR)</a:t>
            </a:r>
          </a:p>
          <a:p>
            <a:pPr lvl="0"/>
            <a:r>
              <a:rPr lang="en-US" dirty="0" smtClean="0"/>
              <a:t>Radar</a:t>
            </a:r>
            <a:endParaRPr lang="en-US" dirty="0"/>
          </a:p>
          <a:p>
            <a:pPr lvl="0"/>
            <a:r>
              <a:rPr lang="en-US" dirty="0"/>
              <a:t>Satellite</a:t>
            </a:r>
          </a:p>
          <a:p>
            <a:pPr lvl="0"/>
            <a:r>
              <a:rPr lang="en-US" dirty="0" smtClean="0"/>
              <a:t>Rotation </a:t>
            </a:r>
            <a:r>
              <a:rPr lang="en-US" dirty="0"/>
              <a:t>Track product</a:t>
            </a:r>
          </a:p>
          <a:p>
            <a:r>
              <a:rPr lang="en-US" dirty="0" smtClean="0"/>
              <a:t>MESH product</a:t>
            </a:r>
          </a:p>
          <a:p>
            <a:r>
              <a:rPr lang="en-US" dirty="0" smtClean="0"/>
              <a:t>Local Spotter Databases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56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End of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Microsoft SQL Server 2014</a:t>
            </a:r>
          </a:p>
          <a:p>
            <a:pPr marL="118872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GIS-based entries</a:t>
            </a:r>
          </a:p>
          <a:p>
            <a:pPr marL="118872" lvl="0" indent="0">
              <a:buNone/>
            </a:pPr>
            <a:endParaRPr lang="en-US" dirty="0"/>
          </a:p>
          <a:p>
            <a:pPr lvl="0"/>
            <a:r>
              <a:rPr lang="en-US" dirty="0" smtClean="0"/>
              <a:t>KMZ and </a:t>
            </a:r>
            <a:r>
              <a:rPr lang="en-US" dirty="0" err="1" smtClean="0"/>
              <a:t>shapefiles</a:t>
            </a:r>
            <a:r>
              <a:rPr lang="en-US" dirty="0" smtClean="0"/>
              <a:t> available </a:t>
            </a:r>
            <a:r>
              <a:rPr lang="en-US" dirty="0"/>
              <a:t>for </a:t>
            </a:r>
            <a:r>
              <a:rPr lang="en-US" dirty="0" smtClean="0"/>
              <a:t>download</a:t>
            </a:r>
          </a:p>
          <a:p>
            <a:pPr marL="118872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Ability to output data in legacy format</a:t>
            </a:r>
          </a:p>
          <a:p>
            <a:pPr marL="118872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METADATA added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23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What else are we missing? 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How can we better log data to meet your needs and uses?</a:t>
            </a:r>
          </a:p>
          <a:p>
            <a:pPr marL="118872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Email us at:  </a:t>
            </a:r>
            <a:r>
              <a:rPr lang="en-US" dirty="0" smtClean="0">
                <a:hlinkClick r:id="rId2"/>
              </a:rPr>
              <a:t>Brent.MacAloney@noaa.gov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07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Today’s Webinar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Everyone except the presenter will be muted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Use the questions feature of the Webinar software to ask questions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I will try my best to answer all questions at the end of the Webinar</a:t>
            </a:r>
          </a:p>
          <a:p>
            <a:endParaRPr lang="en-US" dirty="0" smtClean="0"/>
          </a:p>
          <a:p>
            <a:r>
              <a:rPr lang="en-US" dirty="0" smtClean="0"/>
              <a:t>Webinar will be recorded and made available on Performance Management website</a:t>
            </a:r>
          </a:p>
        </p:txBody>
      </p:sp>
    </p:spTree>
    <p:extLst>
      <p:ext uri="{BB962C8B-B14F-4D97-AF65-F5344CB8AC3E}">
        <p14:creationId xmlns:p14="http://schemas.microsoft.com/office/powerpoint/2010/main" val="85005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Storm Data:  Where We Are Today</a:t>
            </a:r>
          </a:p>
          <a:p>
            <a:endParaRPr lang="en-US" sz="2400" dirty="0" smtClean="0"/>
          </a:p>
          <a:p>
            <a:r>
              <a:rPr lang="en-US" dirty="0" smtClean="0"/>
              <a:t>NWS Headquarters Re-organization</a:t>
            </a:r>
          </a:p>
          <a:p>
            <a:pPr lvl="1"/>
            <a:r>
              <a:rPr lang="en-US" dirty="0" smtClean="0"/>
              <a:t>Performance and Evaluation Branch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dirty="0" smtClean="0"/>
              <a:t>Reinvestment in Storm Data</a:t>
            </a:r>
          </a:p>
          <a:p>
            <a:endParaRPr lang="en-US" sz="2600" dirty="0" smtClean="0"/>
          </a:p>
          <a:p>
            <a:r>
              <a:rPr lang="en-US" dirty="0" smtClean="0"/>
              <a:t>Storm Data Requirements</a:t>
            </a:r>
          </a:p>
          <a:p>
            <a:pPr lvl="1"/>
            <a:r>
              <a:rPr lang="en-US" dirty="0" smtClean="0"/>
              <a:t>Data Entry</a:t>
            </a:r>
          </a:p>
          <a:p>
            <a:pPr lvl="1"/>
            <a:r>
              <a:rPr lang="en-US" dirty="0" smtClean="0"/>
              <a:t>Layers to Overlay</a:t>
            </a:r>
          </a:p>
          <a:p>
            <a:pPr lvl="1"/>
            <a:r>
              <a:rPr lang="en-US" dirty="0" smtClean="0"/>
              <a:t>Database and Output</a:t>
            </a:r>
          </a:p>
        </p:txBody>
      </p:sp>
    </p:spTree>
    <p:extLst>
      <p:ext uri="{BB962C8B-B14F-4D97-AF65-F5344CB8AC3E}">
        <p14:creationId xmlns:p14="http://schemas.microsoft.com/office/powerpoint/2010/main" val="238159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610600" cy="1252728"/>
          </a:xfrm>
        </p:spPr>
        <p:txBody>
          <a:bodyPr>
            <a:normAutofit/>
          </a:bodyPr>
          <a:lstStyle/>
          <a:p>
            <a:r>
              <a:rPr lang="en-US" dirty="0" smtClean="0"/>
              <a:t>Storm Data:  Where We Are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5410200" cy="663209"/>
          </a:xfrm>
        </p:spPr>
        <p:txBody>
          <a:bodyPr>
            <a:normAutofit/>
          </a:bodyPr>
          <a:lstStyle/>
          <a:p>
            <a:r>
              <a:rPr lang="en-US" dirty="0" smtClean="0"/>
              <a:t>Current Version of StormDat</a:t>
            </a:r>
          </a:p>
        </p:txBody>
      </p:sp>
      <p:pic>
        <p:nvPicPr>
          <p:cNvPr id="4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743200"/>
            <a:ext cx="4296041" cy="26598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460991"/>
            <a:ext cx="4495800" cy="35588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1"/>
            <a:r>
              <a:rPr lang="en-US" dirty="0" smtClean="0"/>
              <a:t>Web-based application</a:t>
            </a:r>
          </a:p>
          <a:p>
            <a:pPr lvl="1"/>
            <a:r>
              <a:rPr lang="en-US" dirty="0" smtClean="0"/>
              <a:t>Developed in 2006</a:t>
            </a:r>
          </a:p>
          <a:p>
            <a:pPr lvl="1"/>
            <a:r>
              <a:rPr lang="en-US" dirty="0" smtClean="0"/>
              <a:t>Uses Google Maps </a:t>
            </a:r>
          </a:p>
          <a:p>
            <a:pPr lvl="1"/>
            <a:r>
              <a:rPr lang="en-US" dirty="0" smtClean="0"/>
              <a:t>Fails to meet needs of Storm Data Focal Points, as well as storm events database users</a:t>
            </a:r>
          </a:p>
        </p:txBody>
      </p:sp>
    </p:spTree>
    <p:extLst>
      <p:ext uri="{BB962C8B-B14F-4D97-AF65-F5344CB8AC3E}">
        <p14:creationId xmlns:p14="http://schemas.microsoft.com/office/powerpoint/2010/main" val="53191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Storm Data Deficiencies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Event Entry (Storm Data Focal Points)</a:t>
            </a:r>
          </a:p>
          <a:p>
            <a:pPr lvl="1"/>
            <a:r>
              <a:rPr lang="en-US" dirty="0" smtClean="0"/>
              <a:t>Small mapping interface (429px x 244px)</a:t>
            </a:r>
          </a:p>
          <a:p>
            <a:pPr lvl="1"/>
            <a:r>
              <a:rPr lang="en-US" dirty="0" smtClean="0"/>
              <a:t>Lack of county and CWA boundary overlays</a:t>
            </a:r>
          </a:p>
          <a:p>
            <a:pPr lvl="1"/>
            <a:r>
              <a:rPr lang="en-US" dirty="0" smtClean="0"/>
              <a:t>Convective events crossing county boundaries must be broken up into county-based segments</a:t>
            </a:r>
          </a:p>
          <a:p>
            <a:pPr lvl="1"/>
            <a:r>
              <a:rPr lang="en-US" dirty="0" smtClean="0"/>
              <a:t>Entry of zone-based events is difficult and repetitive</a:t>
            </a:r>
          </a:p>
          <a:p>
            <a:pPr lvl="1"/>
            <a:r>
              <a:rPr lang="en-US" dirty="0" smtClean="0"/>
              <a:t>Limited to two points for a storm swath or eight points for a flood area</a:t>
            </a:r>
          </a:p>
          <a:p>
            <a:pPr lvl="1"/>
            <a:r>
              <a:rPr lang="en-US" dirty="0" smtClean="0"/>
              <a:t>Inability to import events from DAT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60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Storm Data Deficiencies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(Users of Events Database)</a:t>
            </a:r>
          </a:p>
          <a:p>
            <a:pPr lvl="1"/>
            <a:r>
              <a:rPr lang="en-US" dirty="0" smtClean="0"/>
              <a:t>Output is only in CSV format</a:t>
            </a:r>
          </a:p>
          <a:p>
            <a:pPr lvl="1"/>
            <a:r>
              <a:rPr lang="en-US" dirty="0" smtClean="0"/>
              <a:t>Difficult to determine when events are updated</a:t>
            </a:r>
          </a:p>
          <a:p>
            <a:pPr lvl="1"/>
            <a:r>
              <a:rPr lang="en-US" dirty="0" smtClean="0"/>
              <a:t>Storm tracks are not representative of the area in which the event occurred</a:t>
            </a:r>
          </a:p>
          <a:p>
            <a:pPr lvl="1"/>
            <a:r>
              <a:rPr lang="en-US" dirty="0" smtClean="0"/>
              <a:t>NWS constantly changes zone configuration leading to inability to create climatology for zone-based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06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6868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NWS Headquarters Re-organization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7630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Re-organization took place on April 1, 2015</a:t>
            </a:r>
          </a:p>
          <a:p>
            <a:endParaRPr lang="en-US" sz="2400" dirty="0" smtClean="0"/>
          </a:p>
          <a:p>
            <a:r>
              <a:rPr lang="en-US" dirty="0" smtClean="0"/>
              <a:t>Performance Branch is now “Performance and Evaluation Branch”</a:t>
            </a:r>
          </a:p>
          <a:p>
            <a:endParaRPr lang="en-US" sz="2400" dirty="0" smtClean="0"/>
          </a:p>
          <a:p>
            <a:r>
              <a:rPr lang="en-US" dirty="0" smtClean="0"/>
              <a:t>Work for Office of Chief Operating Officer (COO)</a:t>
            </a:r>
          </a:p>
          <a:p>
            <a:pPr lvl="1"/>
            <a:r>
              <a:rPr lang="en-US" dirty="0" smtClean="0"/>
              <a:t>Meeting took place with COO on April 2</a:t>
            </a:r>
            <a:r>
              <a:rPr lang="en-US" baseline="30000" dirty="0" smtClean="0"/>
              <a:t>nd</a:t>
            </a:r>
            <a:r>
              <a:rPr lang="en-US" dirty="0" smtClean="0"/>
              <a:t> regarding a modernized performance management plan</a:t>
            </a:r>
          </a:p>
          <a:p>
            <a:pPr marL="457200" lvl="1" indent="0">
              <a:buNone/>
            </a:pPr>
            <a:endParaRPr lang="en-US" sz="1500" dirty="0" smtClean="0"/>
          </a:p>
          <a:p>
            <a:pPr lvl="1"/>
            <a:r>
              <a:rPr lang="en-US" dirty="0" smtClean="0"/>
              <a:t>Updating Storm Data collection is #1 priority</a:t>
            </a:r>
          </a:p>
          <a:p>
            <a:pPr lvl="2"/>
            <a:r>
              <a:rPr lang="en-US" dirty="0" smtClean="0"/>
              <a:t>This is the cornerstone to being able to support high-impact verification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12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686800" cy="1252728"/>
          </a:xfrm>
        </p:spPr>
        <p:txBody>
          <a:bodyPr>
            <a:normAutofit/>
          </a:bodyPr>
          <a:lstStyle/>
          <a:p>
            <a:r>
              <a:rPr lang="en-US" dirty="0" smtClean="0"/>
              <a:t>Reinvestment in Storm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763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In order to support high-impact verification, management realizes the StormDat program needs to be modernized</a:t>
            </a:r>
          </a:p>
          <a:p>
            <a:endParaRPr lang="en-US" dirty="0" smtClean="0"/>
          </a:p>
          <a:p>
            <a:r>
              <a:rPr lang="en-US" dirty="0" smtClean="0"/>
              <a:t>Plan is to hire a GIS-experienced developer to overhaul the StormDat program</a:t>
            </a:r>
          </a:p>
          <a:p>
            <a:endParaRPr lang="en-US" dirty="0"/>
          </a:p>
          <a:p>
            <a:r>
              <a:rPr lang="en-US" dirty="0" smtClean="0"/>
              <a:t>Development scheduled to begin in Q1-FY16 and take approximately one year</a:t>
            </a:r>
          </a:p>
        </p:txBody>
      </p:sp>
    </p:spTree>
    <p:extLst>
      <p:ext uri="{BB962C8B-B14F-4D97-AF65-F5344CB8AC3E}">
        <p14:creationId xmlns:p14="http://schemas.microsoft.com/office/powerpoint/2010/main" val="160971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Storm Data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 have been actively gathered since the last Storm Data Users Meeting in April 2010</a:t>
            </a:r>
          </a:p>
          <a:p>
            <a:pPr lvl="1"/>
            <a:r>
              <a:rPr lang="en-US" dirty="0" smtClean="0"/>
              <a:t>Field office visits</a:t>
            </a:r>
          </a:p>
          <a:p>
            <a:pPr lvl="1"/>
            <a:r>
              <a:rPr lang="en-US" dirty="0" smtClean="0"/>
              <a:t>Troubleshooting and answering SDFP questions</a:t>
            </a:r>
          </a:p>
          <a:p>
            <a:pPr lvl="1"/>
            <a:r>
              <a:rPr lang="en-US" dirty="0" smtClean="0"/>
              <a:t>Talking to external partners</a:t>
            </a:r>
          </a:p>
          <a:p>
            <a:endParaRPr lang="en-US" dirty="0" smtClean="0"/>
          </a:p>
          <a:p>
            <a:r>
              <a:rPr lang="en-US" dirty="0" smtClean="0"/>
              <a:t>Requirements and specifications document will be written and reviewed in Summer 2015</a:t>
            </a:r>
          </a:p>
        </p:txBody>
      </p:sp>
    </p:spTree>
    <p:extLst>
      <p:ext uri="{BB962C8B-B14F-4D97-AF65-F5344CB8AC3E}">
        <p14:creationId xmlns:p14="http://schemas.microsoft.com/office/powerpoint/2010/main" val="265432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487</TotalTime>
  <Words>671</Words>
  <Application>Microsoft Office PowerPoint</Application>
  <PresentationFormat>On-screen Show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Module</vt:lpstr>
      <vt:lpstr>Storm Data Modernization Overview Webinar</vt:lpstr>
      <vt:lpstr>About Today’s Webinar</vt:lpstr>
      <vt:lpstr>Topics To Discuss</vt:lpstr>
      <vt:lpstr>Storm Data:  Where We Are Today</vt:lpstr>
      <vt:lpstr>Current Storm Data Deficiencies</vt:lpstr>
      <vt:lpstr>Current Storm Data Deficiencies</vt:lpstr>
      <vt:lpstr>NWS Headquarters Re-organization</vt:lpstr>
      <vt:lpstr>Reinvestment in Storm Data</vt:lpstr>
      <vt:lpstr>Storm Data Requirements</vt:lpstr>
      <vt:lpstr>Data Entry Requirements</vt:lpstr>
      <vt:lpstr>Data Entry Requirements</vt:lpstr>
      <vt:lpstr>Data Entry Requirements</vt:lpstr>
      <vt:lpstr>Data Entry Requirements</vt:lpstr>
      <vt:lpstr>Layer Overlay Requirements</vt:lpstr>
      <vt:lpstr>Back End of Database</vt:lpstr>
      <vt:lpstr>Additional Requirements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Storm Data Program Requirements Gathering</dc:title>
  <dc:creator>Brent</dc:creator>
  <cp:lastModifiedBy>Brent MacAloney</cp:lastModifiedBy>
  <cp:revision>22</cp:revision>
  <dcterms:created xsi:type="dcterms:W3CDTF">2015-02-26T13:20:16Z</dcterms:created>
  <dcterms:modified xsi:type="dcterms:W3CDTF">2015-06-04T18:19:14Z</dcterms:modified>
</cp:coreProperties>
</file>